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61" r:id="rId3"/>
    <p:sldId id="262" r:id="rId4"/>
    <p:sldId id="263" r:id="rId5"/>
    <p:sldId id="269" r:id="rId6"/>
    <p:sldId id="264" r:id="rId7"/>
    <p:sldId id="265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84" r:id="rId16"/>
    <p:sldId id="285" r:id="rId17"/>
    <p:sldId id="277" r:id="rId18"/>
    <p:sldId id="286" r:id="rId19"/>
    <p:sldId id="278" r:id="rId20"/>
    <p:sldId id="287" r:id="rId21"/>
    <p:sldId id="267" r:id="rId22"/>
    <p:sldId id="266" r:id="rId23"/>
    <p:sldId id="279" r:id="rId24"/>
    <p:sldId id="288" r:id="rId25"/>
    <p:sldId id="282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>
        <p:scale>
          <a:sx n="100" d="100"/>
          <a:sy n="100" d="100"/>
        </p:scale>
        <p:origin x="12" y="14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en.wikipedia.org/wiki/Vector_operator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en.wikipedia.org/wiki/Vector_calcul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Velocity" TargetMode="External"/><Relationship Id="rId5" Type="http://schemas.openxmlformats.org/officeDocument/2006/relationships/hyperlink" Target="https://en.wikipedia.org/wiki/Flux" TargetMode="External"/><Relationship Id="rId4" Type="http://schemas.openxmlformats.org/officeDocument/2006/relationships/hyperlink" Target="https://en.wikipedia.org/wiki/Scalar_fiel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TuA1XDzDi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A Brief Introduction to Fluid Simulation for Computer Graphics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419: Production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5D7D-41AA-4E85-BD86-42305818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Famous Equations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40B4F-FFAD-4D18-B7E3-36916AC4E2B1}"/>
              </a:ext>
            </a:extLst>
          </p:cNvPr>
          <p:cNvSpPr txBox="1"/>
          <p:nvPr/>
        </p:nvSpPr>
        <p:spPr>
          <a:xfrm>
            <a:off x="718559" y="1768980"/>
            <a:ext cx="10211512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Despite their wide range of practical uses, it has not yet been proven whether solutions always exist in three dimensions and, if they do exist, whether they are smooth – i.e. they are infinitely differentiable at all points in the domain. These are called the </a:t>
            </a:r>
            <a:r>
              <a:rPr lang="en-US" sz="2800" b="1" dirty="0" err="1"/>
              <a:t>Navier</a:t>
            </a:r>
            <a:r>
              <a:rPr lang="en-US" sz="2800" b="1" dirty="0"/>
              <a:t>–Stokes existence and smoothness problems</a:t>
            </a:r>
            <a:r>
              <a:rPr lang="en-US" sz="2800" dirty="0"/>
              <a:t>. The Clay Mathematics Institute has called this one of the seven most important open problems in mathematics and has offered a US$1 million prize for a solution or a counterexample. -- Wikipedia</a:t>
            </a:r>
          </a:p>
        </p:txBody>
      </p:sp>
    </p:spTree>
    <p:extLst>
      <p:ext uri="{BB962C8B-B14F-4D97-AF65-F5344CB8AC3E}">
        <p14:creationId xmlns:p14="http://schemas.microsoft.com/office/powerpoint/2010/main" val="67498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719EEA-0321-418E-B44E-CAB5EE317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6" y="153824"/>
            <a:ext cx="6500954" cy="6653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7278D-4B1B-4434-BB8D-9EA45D3D457E}"/>
              </a:ext>
            </a:extLst>
          </p:cNvPr>
          <p:cNvSpPr txBox="1"/>
          <p:nvPr/>
        </p:nvSpPr>
        <p:spPr>
          <a:xfrm>
            <a:off x="7296150" y="3719512"/>
            <a:ext cx="3314700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</a:t>
            </a:r>
            <a:r>
              <a:rPr lang="en-US" dirty="0" err="1">
                <a:latin typeface="Comic Sans MS" panose="030F0702030302020204" pitchFamily="66" charset="0"/>
              </a:rPr>
              <a:t>Poincaré</a:t>
            </a:r>
            <a:r>
              <a:rPr lang="en-US" dirty="0">
                <a:latin typeface="Comic Sans MS" panose="030F0702030302020204" pitchFamily="66" charset="0"/>
              </a:rPr>
              <a:t> Conjecture was solved by Grigori Perelman in 2003…he declined the prize from the Clay Institute. It remains the only solved </a:t>
            </a:r>
            <a:r>
              <a:rPr lang="en-US" dirty="0" err="1">
                <a:latin typeface="Comic Sans MS" panose="030F0702030302020204" pitchFamily="66" charset="0"/>
              </a:rPr>
              <a:t>Millenium</a:t>
            </a:r>
            <a:r>
              <a:rPr lang="en-US" dirty="0">
                <a:latin typeface="Comic Sans MS" panose="030F0702030302020204" pitchFamily="66" charset="0"/>
              </a:rPr>
              <a:t> Problem.  </a:t>
            </a:r>
          </a:p>
        </p:txBody>
      </p:sp>
    </p:spTree>
    <p:extLst>
      <p:ext uri="{BB962C8B-B14F-4D97-AF65-F5344CB8AC3E}">
        <p14:creationId xmlns:p14="http://schemas.microsoft.com/office/powerpoint/2010/main" val="234215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AFE6-DB44-464A-85AF-8C873BF8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370D3-0B67-4B0F-BD06-C3625659F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is the velocity of the fluid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density of the fluid…1000 kg/m</a:t>
                </a:r>
                <a:r>
                  <a:rPr lang="en-US" baseline="30000" dirty="0"/>
                  <a:t>3</a:t>
                </a:r>
                <a:r>
                  <a:rPr lang="en-US" dirty="0"/>
                  <a:t> for water</a:t>
                </a:r>
              </a:p>
              <a:p>
                <a:pPr marL="0" indent="0">
                  <a:buNone/>
                </a:pPr>
                <a:r>
                  <a:rPr lang="en-US" dirty="0"/>
                  <a:t>p is pressure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is body forces…like acceleration due to gravity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kinematic viscosity…measures resistance to deformation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370D3-0B67-4B0F-BD06-C3625659F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32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122C-1E91-419D-8838-010C21B2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Momentum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2C3365-652C-4671-9D3F-B2F2B3C64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Tells us how the fluid accelerates due to forces acting on 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try to derive it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will rewrite this as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The D stands for the </a:t>
                </a:r>
                <a:r>
                  <a:rPr lang="en-US" b="1" i="1" dirty="0"/>
                  <a:t>material derivative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….which we will totally ignore for right now.</a:t>
                </a:r>
              </a:p>
              <a:p>
                <a:pPr marL="0" indent="0">
                  <a:buNone/>
                </a:pP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2C3365-652C-4671-9D3F-B2F2B3C64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38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79C0-C190-4355-B148-182F2AB9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112715"/>
            <a:ext cx="10515600" cy="1325563"/>
          </a:xfrm>
        </p:spPr>
        <p:txBody>
          <a:bodyPr/>
          <a:lstStyle/>
          <a:p>
            <a:r>
              <a:rPr lang="en-US" dirty="0"/>
              <a:t>The Momentum Equation: Pressure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56C03-C2A8-4F1D-9725-71C8B6C886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775" y="1825625"/>
                <a:ext cx="11249025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first force we will model is pressure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Pressure imbalance results in a force pushing from high to low pressure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measure this using the negative gradient of the pressure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Pressure is a scalar field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56C03-C2A8-4F1D-9725-71C8B6C88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775" y="1825625"/>
                <a:ext cx="11249025" cy="4351338"/>
              </a:xfrm>
              <a:blipFill>
                <a:blip r:embed="rId2"/>
                <a:stretch>
                  <a:fillRect l="-1083" t="-336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69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79C0-C190-4355-B148-182F2AB9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112715"/>
            <a:ext cx="10515600" cy="1325563"/>
          </a:xfrm>
        </p:spPr>
        <p:txBody>
          <a:bodyPr/>
          <a:lstStyle/>
          <a:p>
            <a:r>
              <a:rPr lang="en-US" dirty="0"/>
              <a:t>The Momentum Equation: Pressure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56C03-C2A8-4F1D-9725-71C8B6C886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925" y="1292225"/>
                <a:ext cx="112490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Pressure is a scalar field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The negative gradient points in the direction of swiftest descent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56C03-C2A8-4F1D-9725-71C8B6C88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925" y="1292225"/>
                <a:ext cx="11249025" cy="4351338"/>
              </a:xfrm>
              <a:blipFill>
                <a:blip r:embed="rId2"/>
                <a:stretch>
                  <a:fillRect l="-113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F85FDD27-7285-43D8-87AE-4B2F9734C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8438" y="4059235"/>
            <a:ext cx="53911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79C0-C190-4355-B148-182F2AB9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112715"/>
            <a:ext cx="10515600" cy="1325563"/>
          </a:xfrm>
        </p:spPr>
        <p:txBody>
          <a:bodyPr/>
          <a:lstStyle/>
          <a:p>
            <a:r>
              <a:rPr lang="en-US" dirty="0"/>
              <a:t>The Momentum Equation: Pressure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56C03-C2A8-4F1D-9725-71C8B6C886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925" y="1292225"/>
                <a:ext cx="112490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get the total force we need to integrate over volume of the particle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As an approximation, we will multiply by the volume V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56C03-C2A8-4F1D-9725-71C8B6C88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925" y="1292225"/>
                <a:ext cx="11249025" cy="4351338"/>
              </a:xfrm>
              <a:blipFill>
                <a:blip r:embed="rId2"/>
                <a:stretch>
                  <a:fillRect l="-113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75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1198-3DDB-4C5D-AC89-F5DB3BB9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Momentum Equation: Viscosity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214C4-D5D3-446D-845E-C1F4FBA17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1825625"/>
            <a:ext cx="112204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Viscosity is another fluid force…it is like friction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A viscous fluid resists deformation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force tries to make a particle move at same velocity as neighbors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Tries to minimize difference with average velocity of neighbors </a:t>
            </a:r>
          </a:p>
        </p:txBody>
      </p:sp>
    </p:spTree>
    <p:extLst>
      <p:ext uri="{BB962C8B-B14F-4D97-AF65-F5344CB8AC3E}">
        <p14:creationId xmlns:p14="http://schemas.microsoft.com/office/powerpoint/2010/main" val="229461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8386-B599-4B99-8B5B-4D42B80E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Laplacian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6ACB4C-8C82-440A-AB4F-AC147DB95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925" y="161607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Laplacian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differential operator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Measures how far a quantity is from the average around it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We integrate over the volume of the particle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multiply by the dynamic viscosity coefficient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we now have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6ACB4C-8C82-440A-AB4F-AC147DB95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925" y="1616075"/>
                <a:ext cx="10515600" cy="4351338"/>
              </a:xfrm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F2E47-50F3-44CA-A243-655BD1E21A84}"/>
              </a:ext>
            </a:extLst>
          </p:cNvPr>
          <p:cNvSpPr txBox="1"/>
          <p:nvPr/>
        </p:nvSpPr>
        <p:spPr>
          <a:xfrm>
            <a:off x="8462963" y="3305176"/>
            <a:ext cx="237172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omic Sans MS" panose="030F0702030302020204" pitchFamily="66" charset="0"/>
              </a:rPr>
              <a:t>Dynamic</a:t>
            </a:r>
            <a:r>
              <a:rPr lang="en-US" dirty="0">
                <a:latin typeface="Comic Sans MS" panose="030F0702030302020204" pitchFamily="66" charset="0"/>
              </a:rPr>
              <a:t> means we are getting a force out of it, </a:t>
            </a:r>
            <a:r>
              <a:rPr lang="en-US" b="1" i="1" dirty="0">
                <a:latin typeface="Comic Sans MS" panose="030F0702030302020204" pitchFamily="66" charset="0"/>
              </a:rPr>
              <a:t>kinematic</a:t>
            </a:r>
            <a:r>
              <a:rPr lang="en-US" dirty="0">
                <a:latin typeface="Comic Sans MS" panose="030F0702030302020204" pitchFamily="66" charset="0"/>
              </a:rPr>
              <a:t> means we are getting an acceleration</a:t>
            </a:r>
          </a:p>
        </p:txBody>
      </p:sp>
    </p:spTree>
    <p:extLst>
      <p:ext uri="{BB962C8B-B14F-4D97-AF65-F5344CB8AC3E}">
        <p14:creationId xmlns:p14="http://schemas.microsoft.com/office/powerpoint/2010/main" val="1930133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E58C-C063-4C2B-ABB6-DF3ABCAB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Momentum Equation: Body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1A519-BFE0-4F8C-BB88-C28C74EB0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need to add in the gravitational force…and we’re done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Actually, we’d like to consider a continuum model</a:t>
            </a:r>
          </a:p>
          <a:p>
            <a:pPr marL="0" indent="0">
              <a:buNone/>
            </a:pPr>
            <a:r>
              <a:rPr lang="en-US" dirty="0"/>
              <a:t>Infinite number of particles and particle size approaches 0</a:t>
            </a:r>
          </a:p>
          <a:p>
            <a:pPr marL="0" indent="0">
              <a:buNone/>
            </a:pPr>
            <a:r>
              <a:rPr lang="en-US" dirty="0"/>
              <a:t>Divide the equations by Volume and take the limit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502D1E2-A5E7-42AC-A3BA-1D38E97198F1}"/>
                  </a:ext>
                </a:extLst>
              </p:cNvPr>
              <p:cNvSpPr/>
              <p:nvPr/>
            </p:nvSpPr>
            <p:spPr>
              <a:xfrm>
                <a:off x="3376774" y="2423818"/>
                <a:ext cx="3256212" cy="638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502D1E2-A5E7-42AC-A3BA-1D38E9719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74" y="2423818"/>
                <a:ext cx="3256212" cy="6387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29B342-4964-4024-9C41-5248C7120712}"/>
                  </a:ext>
                </a:extLst>
              </p:cNvPr>
              <p:cNvSpPr/>
              <p:nvPr/>
            </p:nvSpPr>
            <p:spPr>
              <a:xfrm>
                <a:off x="2839788" y="4947943"/>
                <a:ext cx="2829814" cy="638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29B342-4964-4024-9C41-5248C7120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788" y="4947943"/>
                <a:ext cx="2829814" cy="638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08A9E9-CFB4-46BD-8844-D70AA78FD066}"/>
                  </a:ext>
                </a:extLst>
              </p:cNvPr>
              <p:cNvSpPr txBox="1"/>
              <p:nvPr/>
            </p:nvSpPr>
            <p:spPr>
              <a:xfrm>
                <a:off x="6567487" y="5372117"/>
                <a:ext cx="4252913" cy="8437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r>
                  <a:rPr lang="en-US" dirty="0">
                    <a:latin typeface="Comic Sans MS" panose="030F0702030302020204" pitchFamily="66" charset="0"/>
                  </a:rPr>
                  <a:t>Density is mass divided by volume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08A9E9-CFB4-46BD-8844-D70AA78FD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487" y="5372117"/>
                <a:ext cx="4252913" cy="843757"/>
              </a:xfrm>
              <a:prstGeom prst="rect">
                <a:avLst/>
              </a:prstGeom>
              <a:blipFill>
                <a:blip r:embed="rId4"/>
                <a:stretch>
                  <a:fillRect l="-1000" b="-99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11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EE8E-3605-4A8D-AFC3-5860B4898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1115"/>
            <a:ext cx="10515600" cy="48584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Fogbow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AB127-08BD-48CC-B1A7-B86AC4FB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" y="4294"/>
            <a:ext cx="12337961" cy="8225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1EF93-A8FA-4FDD-9616-6CD27E09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07325"/>
            <a:ext cx="12337961" cy="1325563"/>
          </a:xfrm>
          <a:solidFill>
            <a:schemeClr val="bg2">
              <a:alpha val="58000"/>
            </a:schemeClr>
          </a:solidFill>
        </p:spPr>
        <p:txBody>
          <a:bodyPr/>
          <a:lstStyle/>
          <a:p>
            <a:pPr algn="ctr"/>
            <a:r>
              <a:rPr lang="en-US" dirty="0"/>
              <a:t>Volumetric Light Scattering: Fogbow </a:t>
            </a:r>
          </a:p>
        </p:txBody>
      </p:sp>
    </p:spTree>
    <p:extLst>
      <p:ext uri="{BB962C8B-B14F-4D97-AF65-F5344CB8AC3E}">
        <p14:creationId xmlns:p14="http://schemas.microsoft.com/office/powerpoint/2010/main" val="812083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E58C-C063-4C2B-ABB6-DF3ABCAB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Momentum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1A519-BFE0-4F8C-BB88-C28C74EB0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Divide by density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502D1E2-A5E7-42AC-A3BA-1D38E97198F1}"/>
                  </a:ext>
                </a:extLst>
              </p:cNvPr>
              <p:cNvSpPr/>
              <p:nvPr/>
            </p:nvSpPr>
            <p:spPr>
              <a:xfrm>
                <a:off x="3871428" y="1707141"/>
                <a:ext cx="2696059" cy="685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502D1E2-A5E7-42AC-A3BA-1D38E9719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428" y="1707141"/>
                <a:ext cx="2696059" cy="685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08A9E9-CFB4-46BD-8844-D70AA78FD066}"/>
                  </a:ext>
                </a:extLst>
              </p:cNvPr>
              <p:cNvSpPr txBox="1"/>
              <p:nvPr/>
            </p:nvSpPr>
            <p:spPr>
              <a:xfrm>
                <a:off x="2890837" y="2899875"/>
                <a:ext cx="4252913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>
                    <a:latin typeface="Comic Sans MS" panose="030F0702030302020204" pitchFamily="66" charset="0"/>
                  </a:rPr>
                  <a:t>kinematic viscosity is dynamic viscosity divided by volume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08A9E9-CFB4-46BD-8844-D70AA78FD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37" y="2899875"/>
                <a:ext cx="4252913" cy="923330"/>
              </a:xfrm>
              <a:prstGeom prst="rect">
                <a:avLst/>
              </a:prstGeom>
              <a:blipFill>
                <a:blip r:embed="rId3"/>
                <a:stretch>
                  <a:fillRect l="-1000" b="-98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96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B6B8-3A2E-498F-819E-0A3D4D08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595C-908D-4685-A6B5-D4381B122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398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Fluid is made up of particles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particle has a position and velocity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Solid are simulated this way…particles connected as a mesh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Fluids can be as well…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88D7B64-3345-4E1B-9C36-CE5C02F10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0"/>
          <a:stretch/>
        </p:blipFill>
        <p:spPr bwMode="auto">
          <a:xfrm>
            <a:off x="4367212" y="4471987"/>
            <a:ext cx="5157787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0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3DCE-F0E1-42B7-BFAE-A8164311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0AC6-7DA0-474E-83DF-2CD63806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Used for fluids more often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Space is a grid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Measure fluid quantities in grid cells or at grid vertices</a:t>
            </a:r>
          </a:p>
        </p:txBody>
      </p:sp>
      <p:pic>
        <p:nvPicPr>
          <p:cNvPr id="3074" name="Picture 2" descr="https://software.intel.com/sites/default/files/fluid-part-two-22.jpg">
            <a:extLst>
              <a:ext uri="{FF2B5EF4-FFF2-40B4-BE49-F238E27FC236}">
                <a16:creationId xmlns:a16="http://schemas.microsoft.com/office/drawing/2014/main" id="{B0D9F67E-4ACB-48C5-A966-2E0068F0E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6" y="4548188"/>
            <a:ext cx="63341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5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1FED-CDC9-4FC3-AF02-A076EB15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Material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3E60E-9208-4905-BAF1-6CA50191A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313" y="1825625"/>
                <a:ext cx="111394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 each particle has some quantity q</a:t>
                </a:r>
              </a:p>
              <a:p>
                <a:pPr marL="0" indent="0">
                  <a:buNone/>
                </a:pPr>
                <a:r>
                  <a:rPr lang="en-US" dirty="0"/>
                  <a:t>How fast is q changing as a function of time?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 think of the two terms as measuring: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1) How fast q is changing at a fixed point in space</a:t>
                </a:r>
              </a:p>
              <a:p>
                <a:pPr marL="0" indent="0">
                  <a:buNone/>
                </a:pPr>
                <a:r>
                  <a:rPr lang="en-US" dirty="0"/>
                  <a:t>2) A term correcting for change caused by fluid flowing past the point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3E60E-9208-4905-BAF1-6CA50191A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313" y="1825625"/>
                <a:ext cx="11139487" cy="4351338"/>
              </a:xfrm>
              <a:blipFill>
                <a:blip r:embed="rId2"/>
                <a:stretch>
                  <a:fillRect l="-1094" t="-336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36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17D9-6E30-43D2-A874-19F6ECB1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D9B961-D5C4-41F7-A79D-AB90261CBFA7}"/>
              </a:ext>
            </a:extLst>
          </p:cNvPr>
          <p:cNvSpPr/>
          <p:nvPr/>
        </p:nvSpPr>
        <p:spPr>
          <a:xfrm>
            <a:off x="642937" y="3891765"/>
            <a:ext cx="10653713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Vector calculus"/>
              </a:rPr>
              <a:t>vector calculus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divergence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Vector operator"/>
              </a:rPr>
              <a:t>vector operator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produces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Scalar field"/>
              </a:rPr>
              <a:t>scalar field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representing the volume density of the outward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Flux"/>
              </a:rPr>
              <a:t>flux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of a vector field from an infinitesimal volume around a given point.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As an example, consider air as it is heated or cooled. The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Velocity"/>
              </a:rPr>
              <a:t>velocity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of the air at each point defines a vector field. While air is heated in a region, it expands in all directions, and thus the velocity field points outward from that region. The divergence of the velocity field in that region would thus have a positive value. While the air is cooled and thus contracting, the divergence of the velocity has a negative value.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--Wikipedia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8CD24-2426-4B9C-ABDD-54C4D63CA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7" y="2009092"/>
            <a:ext cx="4905375" cy="1073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picture containing object, sky, watch, clock&#10;&#10;Description generated with very high confidence">
            <a:extLst>
              <a:ext uri="{FF2B5EF4-FFF2-40B4-BE49-F238E27FC236}">
                <a16:creationId xmlns:a16="http://schemas.microsoft.com/office/drawing/2014/main" id="{A24657F7-8122-49D1-8740-141224558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1831632"/>
            <a:ext cx="31908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32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17D9-6E30-43D2-A874-19F6ECB1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Incompressibility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45A0A-8435-4D75-B60F-3E60F4811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Real fluids change their volume…but usually not by much</a:t>
                </a:r>
              </a:p>
              <a:p>
                <a:pPr marL="0" indent="0">
                  <a:buNone/>
                </a:pPr>
                <a:r>
                  <a:rPr lang="en-US" dirty="0"/>
                  <a:t>Simpler to model incompressible fluids</a:t>
                </a:r>
              </a:p>
              <a:p>
                <a:pPr marL="0" indent="0">
                  <a:buNone/>
                </a:pPr>
                <a:r>
                  <a:rPr lang="en-US" dirty="0"/>
                  <a:t>These are fluids for which the velocity field is divergence-free</a:t>
                </a:r>
              </a:p>
              <a:p>
                <a:pPr marL="0" indent="0">
                  <a:buNone/>
                </a:pP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45A0A-8435-4D75-B60F-3E60F4811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B93EA6E-5931-4CC2-B9F5-00246077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6" y="5523817"/>
            <a:ext cx="4905375" cy="1073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picture containing object, sky, watch, clock&#10;&#10;Description generated with very high confidence">
            <a:extLst>
              <a:ext uri="{FF2B5EF4-FFF2-40B4-BE49-F238E27FC236}">
                <a16:creationId xmlns:a16="http://schemas.microsoft.com/office/drawing/2014/main" id="{002885DA-DB0E-408B-B120-948BE030B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75" y="5291137"/>
            <a:ext cx="31908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85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A12D-3921-47B3-A15A-3D214ABB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23B0-4EA2-4625-94EE-8B1822EE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25625"/>
            <a:ext cx="11201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equations are solved numerically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Like using Euler Integration…but more complicated and better methods</a:t>
            </a:r>
          </a:p>
        </p:txBody>
      </p:sp>
      <p:pic>
        <p:nvPicPr>
          <p:cNvPr id="5" name="Picture 4" descr="A picture containing laser&#10;&#10;Description generated with high confidence">
            <a:extLst>
              <a:ext uri="{FF2B5EF4-FFF2-40B4-BE49-F238E27FC236}">
                <a16:creationId xmlns:a16="http://schemas.microsoft.com/office/drawing/2014/main" id="{07204852-C0FC-4D4D-A706-2B4D9105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3509963"/>
            <a:ext cx="4191000" cy="3276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36A480-79A5-48EE-97FB-3D3BC6CC1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076" r="3665"/>
          <a:stretch/>
        </p:blipFill>
        <p:spPr>
          <a:xfrm>
            <a:off x="5224463" y="4826945"/>
            <a:ext cx="5669280" cy="7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J-xWEGijuGsLyOQDKMnhfd-ai4WErcy18ewfG7zifaLc1Sr8Qzcqpv3FWkNX7LWxicG6_JJTwA7W_Ft0b8lR_1W6PKfP_gBTXlurczPZK59iXLBUsEzApMyDByzEP4TbkO5B35YRUzsxkUdeF7y0vb-fWi69j-I7WKHCbhI4n_-LSWhw2ydSNcp7inVEoUtWXarONIol7-ic1LXEII6hiAY8J6o1ioYulIRirBokmqPg8k1nNPBKwIZ6jOethJNlxQGw0omjpCsQ6a-BIm2YGCDnAFjLL8lBpc5A3huinmGFuG_eFuRREAqeMQ2p35b9U14fDV6I8_rbroCpTi_xMfSOou1CucmiSsVoZADIspULv552DS32BmQIzQq3UG1AeJsK7yJCZJKkQiCcyYyVqgxe5HTg3Kb8Tim-QSM2p4BClfl0Dr2KpbKSacevuEENv-ZWaWx2m2M-3kgK2fG_ZCXm1v5vhx94foKq0gnSpWY7vCU_tcg-J39TD6IYAKx665qAByEiKISJquWpHMXuueLIA73-9rRt9I3GChbHIHXDuTXmHQEcIs0dIR_x5gDGw1ALkaBXTa1QSe-dseW8d8N3imjV9Uz5SSUOf7i--m-isosnLtB9i1yF-f1YlriZprTtk8S_Qq1TlX6RFavFqoOM2qWwpFbK67jNDc-TLjoh6C1UtoBOihfs_B2EgO90A-NpocfJXZ5jc8aKFrY=w2374-h1780-no">
            <a:extLst>
              <a:ext uri="{FF2B5EF4-FFF2-40B4-BE49-F238E27FC236}">
                <a16:creationId xmlns:a16="http://schemas.microsoft.com/office/drawing/2014/main" id="{47CF4C34-BBA3-4B02-885D-7639B7288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" b="2305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73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53B1BC-071D-4152-B57A-5BF4650E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1862"/>
            <a:ext cx="11912600" cy="7941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957B9-BD1C-421C-B19C-3B870CBC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108043"/>
            <a:ext cx="10515600" cy="1325563"/>
          </a:xfrm>
          <a:solidFill>
            <a:schemeClr val="bg2">
              <a:alpha val="29000"/>
            </a:schemeClr>
          </a:solidFill>
        </p:spPr>
        <p:txBody>
          <a:bodyPr/>
          <a:lstStyle/>
          <a:p>
            <a:r>
              <a:rPr lang="en-US" dirty="0"/>
              <a:t>Volumetric Light Scattering: Sun Dogs</a:t>
            </a:r>
          </a:p>
        </p:txBody>
      </p:sp>
    </p:spTree>
    <p:extLst>
      <p:ext uri="{BB962C8B-B14F-4D97-AF65-F5344CB8AC3E}">
        <p14:creationId xmlns:p14="http://schemas.microsoft.com/office/powerpoint/2010/main" val="39786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FDFE-C527-403E-9E6F-71ACE5C4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Simulation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589DAC-BAC7-40B5-8732-3B0BDD66C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978" y="1417694"/>
            <a:ext cx="9084179" cy="5003395"/>
          </a:xfrm>
        </p:spPr>
      </p:pic>
    </p:spTree>
    <p:extLst>
      <p:ext uri="{BB962C8B-B14F-4D97-AF65-F5344CB8AC3E}">
        <p14:creationId xmlns:p14="http://schemas.microsoft.com/office/powerpoint/2010/main" val="29994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E6D1-2F9E-40EF-B596-6036D3BA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F207-2807-4A08-A93C-95FBF49A2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51177"/>
            <a:ext cx="11353800" cy="31257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Imagine the fluid is made of particles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could animate and render the fluid if we knew some function </a:t>
            </a:r>
            <a:r>
              <a:rPr lang="en-US" b="1" i="1" dirty="0"/>
              <a:t>f(</a:t>
            </a:r>
            <a:r>
              <a:rPr lang="en-US" b="1" i="1" dirty="0" err="1"/>
              <a:t>t,p</a:t>
            </a:r>
            <a:r>
              <a:rPr lang="en-US" b="1" i="1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for any time </a:t>
            </a:r>
            <a:r>
              <a:rPr lang="en-US" b="1" i="1" dirty="0"/>
              <a:t>t</a:t>
            </a:r>
            <a:r>
              <a:rPr lang="en-US" dirty="0"/>
              <a:t>  could tell us the position of particle </a:t>
            </a:r>
            <a:r>
              <a:rPr lang="en-US" b="1" i="1" dirty="0"/>
              <a:t>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So…what is that function?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9C18C-A35E-46AE-82C7-EA51E904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534" y="-102550"/>
            <a:ext cx="6361466" cy="37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1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5F02-E519-4372-99AA-BE0A2A75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Navier</a:t>
            </a:r>
            <a:r>
              <a:rPr lang="en-US" dirty="0"/>
              <a:t>-Stokes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2FF9-757B-4D43-80BE-75517598B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462" y="1392236"/>
                <a:ext cx="11174338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Describe the motion of fluid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Same way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said to describe the motion of a particle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motion of an incompressible fluid can be described by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2FF9-757B-4D43-80BE-75517598B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462" y="1392236"/>
                <a:ext cx="11174338" cy="5032375"/>
              </a:xfrm>
              <a:blipFill>
                <a:blip r:embed="rId2"/>
                <a:stretch>
                  <a:fillRect l="-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F19DAA-3F16-41D7-AF9F-D5A7277879F8}"/>
              </a:ext>
            </a:extLst>
          </p:cNvPr>
          <p:cNvSpPr txBox="1">
            <a:spLocks/>
          </p:cNvSpPr>
          <p:nvPr/>
        </p:nvSpPr>
        <p:spPr>
          <a:xfrm>
            <a:off x="179462" y="58506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Can model ocean currents, weather, air flow over a wing…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5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5F02-E519-4372-99AA-BE0A2A75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Navier</a:t>
            </a:r>
            <a:r>
              <a:rPr lang="en-US" dirty="0"/>
              <a:t>-Stokes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2FF9-757B-4D43-80BE-75517598B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462" y="1825625"/>
                <a:ext cx="1117433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It is a set of partial differential equation</a:t>
                </a:r>
              </a:p>
              <a:p>
                <a:pPr marL="0" indent="0">
                  <a:buNone/>
                </a:pPr>
                <a:r>
                  <a:rPr lang="en-US" dirty="0"/>
                  <a:t>A solution of the equations would be a function telling us position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F2FF9-757B-4D43-80BE-75517598B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462" y="1825625"/>
                <a:ext cx="11174338" cy="4351338"/>
              </a:xfrm>
              <a:blipFill>
                <a:blip r:embed="rId2"/>
                <a:stretch>
                  <a:fillRect l="-10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30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29CF-15F2-4C28-BF20-952801C2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Gifted (2017) </a:t>
            </a:r>
            <a:r>
              <a:rPr lang="en-US" sz="2800" dirty="0">
                <a:latin typeface="Comic Sans MS" panose="030F0702030302020204" pitchFamily="66" charset="0"/>
              </a:rPr>
              <a:t>(arguably best </a:t>
            </a:r>
            <a:r>
              <a:rPr lang="en-US" sz="2800" dirty="0" err="1">
                <a:latin typeface="Comic Sans MS" panose="030F0702030302020204" pitchFamily="66" charset="0"/>
              </a:rPr>
              <a:t>Navier</a:t>
            </a:r>
            <a:r>
              <a:rPr lang="en-US" sz="2800" dirty="0">
                <a:latin typeface="Comic Sans MS" panose="030F0702030302020204" pitchFamily="66" charset="0"/>
              </a:rPr>
              <a:t>-Stokes movie ever)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1AFB98D8-A5DA-4403-8438-B1616A856D6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3074" y="1615083"/>
            <a:ext cx="8967788" cy="50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41184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17462</TotalTime>
  <Words>644</Words>
  <Application>Microsoft Office PowerPoint</Application>
  <PresentationFormat>Widescreen</PresentationFormat>
  <Paragraphs>127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</vt:lpstr>
      <vt:lpstr>Cambria Math</vt:lpstr>
      <vt:lpstr>Comic Sans MS</vt:lpstr>
      <vt:lpstr>Lato</vt:lpstr>
      <vt:lpstr>Lato Medium</vt:lpstr>
      <vt:lpstr>SampleSlides</vt:lpstr>
      <vt:lpstr>PowerPoint Presentation</vt:lpstr>
      <vt:lpstr>Volumetric Light Scattering: Fogbow </vt:lpstr>
      <vt:lpstr>PowerPoint Presentation</vt:lpstr>
      <vt:lpstr>Volumetric Light Scattering: Sun Dogs</vt:lpstr>
      <vt:lpstr>Fluid Simulation</vt:lpstr>
      <vt:lpstr>Fluid Simulation</vt:lpstr>
      <vt:lpstr>The Navier-Stokes Equations</vt:lpstr>
      <vt:lpstr>The Navier-Stokes Equations</vt:lpstr>
      <vt:lpstr>Gifted (2017) (arguably best Navier-Stokes movie ever)</vt:lpstr>
      <vt:lpstr>Very Famous Equations</vt:lpstr>
      <vt:lpstr>PowerPoint Presentation</vt:lpstr>
      <vt:lpstr>Understanding the Equations</vt:lpstr>
      <vt:lpstr>The Momentum Equation</vt:lpstr>
      <vt:lpstr>The Momentum Equation: Pressure</vt:lpstr>
      <vt:lpstr>The Momentum Equation: Pressure</vt:lpstr>
      <vt:lpstr>The Momentum Equation: Pressure</vt:lpstr>
      <vt:lpstr>The Momentum Equation: Viscosity</vt:lpstr>
      <vt:lpstr>The Laplacian</vt:lpstr>
      <vt:lpstr>The Momentum Equation: Body Forces</vt:lpstr>
      <vt:lpstr>The Momentum Equation</vt:lpstr>
      <vt:lpstr>Lagrangian  Approach </vt:lpstr>
      <vt:lpstr>Eulerian Approach</vt:lpstr>
      <vt:lpstr>The Material Derivative</vt:lpstr>
      <vt:lpstr>Divergence</vt:lpstr>
      <vt:lpstr>Incompressibility</vt:lpstr>
      <vt:lpstr>Solving the Equations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202</cp:revision>
  <dcterms:created xsi:type="dcterms:W3CDTF">2017-05-11T14:02:37Z</dcterms:created>
  <dcterms:modified xsi:type="dcterms:W3CDTF">2018-12-12T20:59:01Z</dcterms:modified>
</cp:coreProperties>
</file>